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6" r:id="rId10"/>
    <p:sldId id="271" r:id="rId11"/>
    <p:sldId id="272" r:id="rId12"/>
    <p:sldId id="267" r:id="rId13"/>
    <p:sldId id="265" r:id="rId14"/>
    <p:sldId id="268" r:id="rId15"/>
    <p:sldId id="269" r:id="rId16"/>
    <p:sldId id="270" r:id="rId17"/>
    <p:sldId id="262" r:id="rId18"/>
    <p:sldId id="274" r:id="rId19"/>
    <p:sldId id="278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551C0E-D055-2E4F-9700-719F3F30927B}">
          <p14:sldIdLst>
            <p14:sldId id="256"/>
            <p14:sldId id="257"/>
            <p14:sldId id="258"/>
            <p14:sldId id="259"/>
            <p14:sldId id="260"/>
            <p14:sldId id="263"/>
            <p14:sldId id="261"/>
            <p14:sldId id="264"/>
            <p14:sldId id="266"/>
            <p14:sldId id="271"/>
            <p14:sldId id="272"/>
            <p14:sldId id="267"/>
            <p14:sldId id="265"/>
            <p14:sldId id="268"/>
            <p14:sldId id="269"/>
            <p14:sldId id="270"/>
            <p14:sldId id="262"/>
          </p14:sldIdLst>
        </p14:section>
        <p14:section name="Spark SQL" id="{D4CCD01B-AD1E-E748-8880-83F1E3819B40}">
          <p14:sldIdLst>
            <p14:sldId id="274"/>
            <p14:sldId id="278"/>
            <p14:sldId id="276"/>
            <p14:sldId id="277"/>
          </p14:sldIdLst>
        </p14:section>
        <p14:section name="Data Visualization" id="{EC47E262-94E7-7943-970C-873D84AFE0C4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5"/>
    <p:restoredTop sz="96327"/>
  </p:normalViewPr>
  <p:slideViewPr>
    <p:cSldViewPr snapToGrid="0" snapToObjects="1">
      <p:cViewPr varScale="1">
        <p:scale>
          <a:sx n="140" d="100"/>
          <a:sy n="140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277FD-34F1-4B41-9ECE-8B1CED8720F1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225B4-1C28-1243-AF2C-8D4C8816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9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99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37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8409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80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FF92-E004-A14E-9179-60A889CEC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4D91-D65C-CA46-9533-11AF721C4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7AD0-EE02-E04A-B0F8-4420028A8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F5EAF-4476-CE43-B748-DFC1B304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9727E-781D-4949-8A43-E7537A2E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8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9E0C-E8F0-7044-A9AE-371807F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151200-308D-6A4F-87CD-4B9523FCE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67717-E1FE-D049-A629-B81CC84B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BD352-6F6A-D241-A4CD-D5D8D01D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A221-FF8F-3E48-9580-60248282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087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AE3278-2BCA-E841-9B21-C62B413AF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1536C-9669-0B48-9361-23DB217A9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5895C-52FF-0845-B266-AC3FF1329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ADF31-961F-834C-8DB7-7297056C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F6207-6F17-194D-8FE5-2C6E9E2E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9010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9D51-6409-A54C-81A9-E181A5436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A09E-960C-6049-A119-939D3DF8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9C793-46C9-AB4E-BB93-902543A8A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F5657-4F7D-6649-BE69-DE3B46AC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3B0F0-49D0-3646-8C66-5D739275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72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6FF1-2B1E-A446-AC1D-214C588A8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DEC4-A440-A04B-8401-2B7F3F136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12ACA-1EF5-2245-A29D-FAF9F69E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61534-128C-A34F-A363-AF9D3D1C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A3609-C8EE-5D48-A037-3187A852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7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3845-2E76-3E4B-8374-F6BCA218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B039E-ACEA-2F4E-B333-F6B5E861E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19FB4-C57E-D847-BD9B-01B994D62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EED30-AA3C-1F41-913E-59040D8D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5A548-AB49-D64B-82DB-B54465A5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1A7A8-EDB1-6B41-97A4-3FC52013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616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6020-C18C-9744-A364-D327AE00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32C7D-4B00-6842-BE0E-5F6C02091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4B8E0-C8A2-1847-8525-6409E258B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653C7-9C44-2147-82CA-B2B7957E2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19539-5C0F-574A-B6DB-177AC22AC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5D38E7-2713-5841-96C5-3B4028C9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79F76-CFE6-364B-8F3C-B363E804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79BFD-6658-0046-89D6-D8821FEC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122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AF45-550D-C343-A9C0-F4BE21DC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324B1-2055-0B4B-979D-F8750F2E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4810E-0E9D-0746-8750-F313F4A7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D9235-A2E8-2042-BF81-7C3EEB8E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F0C92-28DF-484C-B2D6-3CAAFC09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EA5414-09F7-0840-942C-5BEAA8AB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ECEA8-C904-9645-987D-F3338CC9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2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7250-EEE8-E140-B124-F33B644A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08DF-C978-1E45-B160-8879DB1B6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8C924-A099-ED4F-9BFA-DE0D19C2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C5D7E-1156-D041-8BE0-8C66DCC8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15D92-C32E-1347-A124-797B6E90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8E1AD-DDE9-364C-BC8E-015F217E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5747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401F-FA0B-C64C-B0C0-96EBB54F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9AACE-290E-FF44-BDA5-2E563DD30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2251A-BE89-BE4D-A423-4F7860D8D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06ABD-8FF2-6547-B8D6-3C33179D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04383-CFB1-D143-ADFD-1972E41A3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0E132-EB2E-2841-B0DC-05B80004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3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A849E-B0CB-C542-A82F-1593A018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D3CE4-6D8F-8A40-9C53-96E7A8566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A27D7-499E-F942-ADCD-C8570C61B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0ED30-611D-6249-9277-2053E1D82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F799E-F823-A644-9DCA-E0433F079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5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d0/hfr1kwqj39gczmzyw9rmjnr80000gn/T/com.microsoft.Word/WebArchiveCopyPasteTempFiles/kafka_data_streaming_spark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9.png"/><Relationship Id="rId7" Type="http://schemas.openxmlformats.org/officeDocument/2006/relationships/image" Target="../media/image1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https://upload.wikimedia.org/wikipedia/en/thumb/0/09/Apache_Parquet_Logo.svg/2880px-Apache_Parquet_Logo.svg.png" TargetMode="External"/><Relationship Id="rId9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archive.cloudera.com/kafka/redhat/6/x86_64/kafka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https://upload.wikimedia.org/wikipedia/en/thumb/0/09/Apache_Parquet_Logo.svg/2880px-Apache_Parquet_Logo.svg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developer.twitt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d0/hfr1kwqj39gczmzyw9rmjnr80000gn/T/com.microsoft.Word/WebArchiveCopyPasteTempFiles/kafka_topics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d0/hfr1kwqj39gczmzyw9rmjnr80000gn/T/com.microsoft.Word/WebArchiveCopyPasteTempFiles/kafka_brokers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61E64-E7D0-46B8-8007-EA3C200E6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8" r="15797" b="-1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9103F-DC26-0C43-B800-A4AFFA347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0382" y="1358901"/>
            <a:ext cx="3707844" cy="2730498"/>
          </a:xfrm>
        </p:spPr>
        <p:txBody>
          <a:bodyPr>
            <a:normAutofit fontScale="90000"/>
          </a:bodyPr>
          <a:lstStyle/>
          <a:p>
            <a:r>
              <a:rPr lang="en-US" dirty="0"/>
              <a:t>Twitter Streaming and 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6305E-D75B-0A44-9096-AB3B45221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3062" y="4103755"/>
            <a:ext cx="5093286" cy="233459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Compro</a:t>
            </a:r>
            <a:r>
              <a:rPr lang="en-US" dirty="0"/>
              <a:t> MIU Big Data Technologies (CS523) </a:t>
            </a:r>
          </a:p>
          <a:p>
            <a:r>
              <a:rPr lang="en-US" dirty="0"/>
              <a:t>Group Project </a:t>
            </a:r>
          </a:p>
          <a:p>
            <a:pPr algn="l"/>
            <a:r>
              <a:rPr lang="en-US" dirty="0"/>
              <a:t>Members:</a:t>
            </a:r>
          </a:p>
          <a:p>
            <a:pPr marL="457200" indent="-457200" algn="l">
              <a:buAutoNum type="arabicPeriod"/>
            </a:pPr>
            <a:r>
              <a:rPr lang="en-US" dirty="0"/>
              <a:t>Demisew Mokonnen</a:t>
            </a:r>
          </a:p>
          <a:p>
            <a:pPr marL="457200" indent="-457200" algn="l">
              <a:buAutoNum type="arabicPeriod"/>
            </a:pPr>
            <a:r>
              <a:rPr lang="en-US" dirty="0"/>
              <a:t>Dereje Kenno</a:t>
            </a:r>
          </a:p>
          <a:p>
            <a:pPr marL="457200" indent="-457200" algn="l">
              <a:buAutoNum type="arabicPeriod"/>
            </a:pPr>
            <a:r>
              <a:rPr lang="en-US" dirty="0"/>
              <a:t>Amare </a:t>
            </a:r>
            <a:r>
              <a:rPr lang="en-US" dirty="0" err="1"/>
              <a:t>Ayele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0E2-9916-4843-A69F-2251D4D9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6" y="150204"/>
            <a:ext cx="11441927" cy="1145859"/>
          </a:xfrm>
        </p:spPr>
        <p:txBody>
          <a:bodyPr/>
          <a:lstStyle/>
          <a:p>
            <a:r>
              <a:rPr lang="en-US" dirty="0"/>
              <a:t>Kafka as stream-processing software platform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2B7CFB-1D88-244B-A39D-6BBD41FA6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018" y="2490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D6AA3-F553-064B-9FEC-5E361497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346" y="1296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74727A-F5A2-724D-AEB7-1AAC1247B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6396"/>
            <a:ext cx="10515600" cy="4351338"/>
          </a:xfrm>
        </p:spPr>
        <p:txBody>
          <a:bodyPr/>
          <a:lstStyle/>
          <a:p>
            <a:r>
              <a:rPr lang="en-US" dirty="0"/>
              <a:t>For real-time stream computation, Apache Spark is the tool of choice.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F25E2F8-8654-ED47-AA32-AD37146EC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091" y="17364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9" name="Picture 6">
            <a:extLst>
              <a:ext uri="{FF2B5EF4-FFF2-40B4-BE49-F238E27FC236}">
                <a16:creationId xmlns:a16="http://schemas.microsoft.com/office/drawing/2014/main" id="{257CB92D-263F-CD4D-8D18-9D5F53BC7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539" y="2242595"/>
            <a:ext cx="7490569" cy="435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91CB62-21BC-1845-A1B9-B395FC940155}"/>
              </a:ext>
            </a:extLst>
          </p:cNvPr>
          <p:cNvSpPr/>
          <p:nvPr/>
        </p:nvSpPr>
        <p:spPr>
          <a:xfrm>
            <a:off x="2771471" y="1788899"/>
            <a:ext cx="57395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9A7DE"/>
                </a:solidFill>
                <a:latin typeface="CalibreWeb"/>
              </a:rPr>
              <a:t>End-to-End Data Streaming Pipeline</a:t>
            </a:r>
            <a:endParaRPr lang="en-US" sz="2800" b="0" i="0" u="none" strike="noStrike" dirty="0">
              <a:solidFill>
                <a:srgbClr val="29A7DE"/>
              </a:solidFill>
              <a:effectLst/>
              <a:latin typeface="CalibreWeb"/>
            </a:endParaRPr>
          </a:p>
        </p:txBody>
      </p:sp>
    </p:spTree>
    <p:extLst>
      <p:ext uri="{BB962C8B-B14F-4D97-AF65-F5344CB8AC3E}">
        <p14:creationId xmlns:p14="http://schemas.microsoft.com/office/powerpoint/2010/main" val="255227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480F24B-5425-C74D-8AF4-64C3E557E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7025" y="4114620"/>
            <a:ext cx="3954161" cy="2349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57CDD75-7783-B540-A568-99988F5803EE}"/>
              </a:ext>
            </a:extLst>
          </p:cNvPr>
          <p:cNvGrpSpPr/>
          <p:nvPr/>
        </p:nvGrpSpPr>
        <p:grpSpPr>
          <a:xfrm>
            <a:off x="73911" y="322603"/>
            <a:ext cx="11849208" cy="6212794"/>
            <a:chOff x="73911" y="242655"/>
            <a:chExt cx="11849208" cy="6212794"/>
          </a:xfrm>
        </p:grpSpPr>
        <p:pic>
          <p:nvPicPr>
            <p:cNvPr id="12" name="Picture 2" descr="Apache Parquet">
              <a:extLst>
                <a:ext uri="{FF2B5EF4-FFF2-40B4-BE49-F238E27FC236}">
                  <a16:creationId xmlns:a16="http://schemas.microsoft.com/office/drawing/2014/main" id="{618D5504-4B0E-C145-81DC-F98F89E41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7958" y="5815485"/>
              <a:ext cx="3121781" cy="6399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D7CBC4-E487-584C-8517-125F257746BE}"/>
                </a:ext>
              </a:extLst>
            </p:cNvPr>
            <p:cNvGrpSpPr/>
            <p:nvPr/>
          </p:nvGrpSpPr>
          <p:grpSpPr>
            <a:xfrm>
              <a:off x="73911" y="242655"/>
              <a:ext cx="11849208" cy="4966767"/>
              <a:chOff x="-119131" y="402551"/>
              <a:chExt cx="11849208" cy="496676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50880E0-D406-ED47-A9EB-D86156A27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2175" y="402551"/>
                <a:ext cx="2097902" cy="118007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470528F-A6CA-264B-8C3D-D921BC3020CA}"/>
                  </a:ext>
                </a:extLst>
              </p:cNvPr>
              <p:cNvGrpSpPr/>
              <p:nvPr/>
            </p:nvGrpSpPr>
            <p:grpSpPr>
              <a:xfrm>
                <a:off x="-119131" y="565677"/>
                <a:ext cx="11288316" cy="3534036"/>
                <a:chOff x="13602" y="609282"/>
                <a:chExt cx="11288316" cy="3534036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25863EA-90A3-5A4F-A645-BFEA96731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85303" y="2508364"/>
                  <a:ext cx="1816615" cy="1634954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930FCB84-201B-1940-B926-02E67DF968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50501" y="609282"/>
                  <a:ext cx="2476500" cy="93574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1DAE15E-FBD1-494D-A84B-1D86BEDE7DCA}"/>
                    </a:ext>
                  </a:extLst>
                </p:cNvPr>
                <p:cNvGrpSpPr/>
                <p:nvPr/>
              </p:nvGrpSpPr>
              <p:grpSpPr>
                <a:xfrm>
                  <a:off x="13602" y="1188740"/>
                  <a:ext cx="7939343" cy="2349500"/>
                  <a:chOff x="13602" y="1188740"/>
                  <a:chExt cx="7939343" cy="2349500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83B05A9C-B29E-AF43-8460-ACF485B07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476445" y="1571340"/>
                    <a:ext cx="2476500" cy="1562100"/>
                  </a:xfrm>
                  <a:prstGeom prst="rect">
                    <a:avLst/>
                  </a:prstGeom>
                  <a:ln>
                    <a:solidFill>
                      <a:schemeClr val="accent1"/>
                    </a:solidFill>
                  </a:ln>
                </p:spPr>
              </p:pic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46C08C35-061A-7542-BE51-6118A3B6CACA}"/>
                      </a:ext>
                    </a:extLst>
                  </p:cNvPr>
                  <p:cNvGrpSpPr/>
                  <p:nvPr/>
                </p:nvGrpSpPr>
                <p:grpSpPr>
                  <a:xfrm>
                    <a:off x="13602" y="1188740"/>
                    <a:ext cx="4134287" cy="2349500"/>
                    <a:chOff x="13602" y="1188740"/>
                    <a:chExt cx="4134287" cy="2349500"/>
                  </a:xfrm>
                </p:grpSpPr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9EABB605-2BD1-2346-95C9-EE7AF04CA6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3602" y="1996862"/>
                      <a:ext cx="1009213" cy="73325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accent1"/>
                      </a:solidFill>
                    </a:ln>
                  </p:spPr>
                </p:pic>
                <p:pic>
                  <p:nvPicPr>
                    <p:cNvPr id="8" name="Picture 7">
                      <a:extLst>
                        <a:ext uri="{FF2B5EF4-FFF2-40B4-BE49-F238E27FC236}">
                          <a16:creationId xmlns:a16="http://schemas.microsoft.com/office/drawing/2014/main" id="{F19D9090-F2E1-AA44-9D41-65462194DB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798389" y="1188740"/>
                      <a:ext cx="2349500" cy="2349500"/>
                    </a:xfrm>
                    <a:prstGeom prst="rect">
                      <a:avLst/>
                    </a:prstGeom>
                    <a:ln>
                      <a:solidFill>
                        <a:schemeClr val="accent1"/>
                      </a:solidFill>
                    </a:ln>
                  </p:spPr>
                </p:pic>
                <p:cxnSp>
                  <p:nvCxnSpPr>
                    <p:cNvPr id="16" name="Straight Arrow Connector 15">
                      <a:extLst>
                        <a:ext uri="{FF2B5EF4-FFF2-40B4-BE49-F238E27FC236}">
                          <a16:creationId xmlns:a16="http://schemas.microsoft.com/office/drawing/2014/main" id="{F0FD4DFC-BFAA-5B49-AD98-90EDD95CCC29}"/>
                        </a:ext>
                      </a:extLst>
                    </p:cNvPr>
                    <p:cNvCxnSpPr>
                      <a:stCxn id="6" idx="3"/>
                      <a:endCxn id="8" idx="1"/>
                    </p:cNvCxnSpPr>
                    <p:nvPr/>
                  </p:nvCxnSpPr>
                  <p:spPr>
                    <a:xfrm>
                      <a:off x="1022815" y="2363490"/>
                      <a:ext cx="775574" cy="0"/>
                    </a:xfrm>
                    <a:prstGeom prst="straightConnector1">
                      <a:avLst/>
                    </a:prstGeom>
                    <a:ln w="53975"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251870F1-9DA0-1646-AD11-4310CD3ACB0E}"/>
                      </a:ext>
                    </a:extLst>
                  </p:cNvPr>
                  <p:cNvCxnSpPr>
                    <a:stCxn id="8" idx="3"/>
                    <a:endCxn id="9" idx="1"/>
                  </p:cNvCxnSpPr>
                  <p:nvPr/>
                </p:nvCxnSpPr>
                <p:spPr>
                  <a:xfrm flipV="1">
                    <a:off x="4147889" y="2352390"/>
                    <a:ext cx="1328556" cy="11100"/>
                  </a:xfrm>
                  <a:prstGeom prst="straightConnector1">
                    <a:avLst/>
                  </a:prstGeom>
                  <a:ln w="53975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62FCB97C-5A81-B040-B303-838A2C93A48A}"/>
                    </a:ext>
                  </a:extLst>
                </p:cNvPr>
                <p:cNvCxnSpPr>
                  <a:cxnSpLocks/>
                  <a:endCxn id="11" idx="1"/>
                </p:cNvCxnSpPr>
                <p:nvPr/>
              </p:nvCxnSpPr>
              <p:spPr>
                <a:xfrm>
                  <a:off x="7952945" y="2474252"/>
                  <a:ext cx="1532358" cy="851589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02CB2FB-68E4-434B-A368-196517CFBA4C}"/>
                  </a:ext>
                </a:extLst>
              </p:cNvPr>
              <p:cNvCxnSpPr>
                <a:cxnSpLocks/>
                <a:stCxn id="11" idx="2"/>
                <a:endCxn id="10" idx="3"/>
              </p:cNvCxnSpPr>
              <p:nvPr/>
            </p:nvCxnSpPr>
            <p:spPr>
              <a:xfrm flipH="1">
                <a:off x="8358144" y="4099713"/>
                <a:ext cx="1902734" cy="1269605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31BB5DE-2161-0848-8562-CEB65271DDF4}"/>
                  </a:ext>
                </a:extLst>
              </p:cNvPr>
              <p:cNvCxnSpPr>
                <a:endCxn id="14" idx="2"/>
              </p:cNvCxnSpPr>
              <p:nvPr/>
            </p:nvCxnSpPr>
            <p:spPr>
              <a:xfrm flipV="1">
                <a:off x="10555638" y="1582621"/>
                <a:ext cx="125488" cy="925743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4909344-3BA8-8749-9E2E-618DB043C5D1}"/>
              </a:ext>
            </a:extLst>
          </p:cNvPr>
          <p:cNvSpPr/>
          <p:nvPr/>
        </p:nvSpPr>
        <p:spPr>
          <a:xfrm>
            <a:off x="1022815" y="242655"/>
            <a:ext cx="57395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9A7DE"/>
                </a:solidFill>
                <a:latin typeface="CalibreWeb"/>
              </a:rPr>
              <a:t>End-to-End Data Streaming Pipeline</a:t>
            </a:r>
            <a:endParaRPr lang="en-US" sz="2800" b="0" i="0" u="none" strike="noStrike" dirty="0">
              <a:solidFill>
                <a:srgbClr val="29A7DE"/>
              </a:solidFill>
              <a:effectLst/>
              <a:latin typeface="CalibreWeb"/>
            </a:endParaRPr>
          </a:p>
        </p:txBody>
      </p:sp>
    </p:spTree>
    <p:extLst>
      <p:ext uri="{BB962C8B-B14F-4D97-AF65-F5344CB8AC3E}">
        <p14:creationId xmlns:p14="http://schemas.microsoft.com/office/powerpoint/2010/main" val="1058523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0E2-9916-4843-A69F-2251D4D9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61" y="121140"/>
            <a:ext cx="11370365" cy="1144545"/>
          </a:xfrm>
        </p:spPr>
        <p:txBody>
          <a:bodyPr>
            <a:noAutofit/>
          </a:bodyPr>
          <a:lstStyle/>
          <a:p>
            <a:r>
              <a:rPr lang="en-US" sz="3600" b="1" dirty="0"/>
              <a:t>Kafka as stream-processing software platform (Commands to install </a:t>
            </a:r>
            <a:r>
              <a:rPr lang="en-US" sz="3600" b="1" dirty="0" err="1"/>
              <a:t>kafka</a:t>
            </a:r>
            <a:r>
              <a:rPr lang="en-US" sz="3600" b="1" dirty="0"/>
              <a:t> and client interactions on centos 6.7)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BF7C-6F2C-B543-86E3-BFE42E5B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90" y="1595717"/>
            <a:ext cx="4953001" cy="46144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Then follow the following steps to install Apache Kafka on </a:t>
            </a:r>
            <a:r>
              <a:rPr lang="en-US" dirty="0" err="1"/>
              <a:t>linux</a:t>
            </a:r>
            <a:r>
              <a:rPr lang="en-US" dirty="0"/>
              <a:t> </a:t>
            </a:r>
          </a:p>
          <a:p>
            <a:r>
              <a:rPr lang="en-US" dirty="0"/>
              <a:t>Step 1 $cd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endParaRPr lang="en-US" dirty="0"/>
          </a:p>
          <a:p>
            <a:r>
              <a:rPr lang="en-US" dirty="0"/>
              <a:t>Step 2 $</a:t>
            </a:r>
            <a:r>
              <a:rPr lang="en-US" dirty="0" err="1"/>
              <a:t>wget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http://archive.cloudera.com/kafka/redhat/6/x86_64/kafka/</a:t>
            </a:r>
            <a:endParaRPr lang="en-US" dirty="0"/>
          </a:p>
          <a:p>
            <a:r>
              <a:rPr lang="en-US" dirty="0"/>
              <a:t>Step 3 $</a:t>
            </a:r>
            <a:r>
              <a:rPr lang="en-US" dirty="0" err="1"/>
              <a:t>sudo</a:t>
            </a:r>
            <a:r>
              <a:rPr lang="en-US" dirty="0"/>
              <a:t> yum clean all</a:t>
            </a:r>
          </a:p>
          <a:p>
            <a:r>
              <a:rPr lang="en-US" dirty="0"/>
              <a:t>Step 4 $</a:t>
            </a: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en-US" dirty="0" err="1"/>
              <a:t>kafka</a:t>
            </a:r>
            <a:endParaRPr lang="en-US" dirty="0"/>
          </a:p>
          <a:p>
            <a:r>
              <a:rPr lang="en-US" dirty="0"/>
              <a:t>Step 5 $</a:t>
            </a: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en-US" dirty="0" err="1"/>
              <a:t>kafka</a:t>
            </a:r>
            <a:r>
              <a:rPr lang="en-US" dirty="0"/>
              <a:t>-server</a:t>
            </a:r>
          </a:p>
          <a:p>
            <a:r>
              <a:rPr lang="en-US" dirty="0"/>
              <a:t>Step 6 $</a:t>
            </a:r>
            <a:r>
              <a:rPr lang="en-US" dirty="0" err="1"/>
              <a:t>sudo</a:t>
            </a:r>
            <a:r>
              <a:rPr lang="en-US" dirty="0"/>
              <a:t> service </a:t>
            </a:r>
            <a:r>
              <a:rPr lang="en-US" dirty="0" err="1"/>
              <a:t>kafka</a:t>
            </a:r>
            <a:r>
              <a:rPr lang="en-US" dirty="0"/>
              <a:t>-server start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2B7CFB-1D88-244B-A39D-6BBD41FA6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018" y="2490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D6AA3-F553-064B-9FEC-5E361497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346" y="1296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8F33E1-FD34-A848-8C9F-05154D4DFB0A}"/>
              </a:ext>
            </a:extLst>
          </p:cNvPr>
          <p:cNvSpPr txBox="1">
            <a:spLocks/>
          </p:cNvSpPr>
          <p:nvPr/>
        </p:nvSpPr>
        <p:spPr>
          <a:xfrm>
            <a:off x="6276110" y="1521827"/>
            <a:ext cx="5308600" cy="4823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assumed Cloudera QuickStart zookeeper is already running</a:t>
            </a:r>
          </a:p>
          <a:p>
            <a:r>
              <a:rPr lang="en-US" dirty="0"/>
              <a:t>Step 7 Create topic (</a:t>
            </a:r>
            <a:r>
              <a:rPr lang="en-US" dirty="0" err="1"/>
              <a:t>eg</a:t>
            </a:r>
            <a:r>
              <a:rPr lang="en-US" dirty="0"/>
              <a:t> cs523)</a:t>
            </a:r>
          </a:p>
          <a:p>
            <a:pPr marL="0" indent="0">
              <a:buNone/>
            </a:pPr>
            <a:r>
              <a:rPr lang="en-US" dirty="0"/>
              <a:t>$cd 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kafka</a:t>
            </a:r>
            <a:r>
              <a:rPr lang="en-US" dirty="0"/>
              <a:t>/bin</a:t>
            </a:r>
          </a:p>
          <a:p>
            <a:pPr marL="0" indent="0">
              <a:buNone/>
            </a:pPr>
            <a:r>
              <a:rPr lang="en-US" dirty="0"/>
              <a:t>$./</a:t>
            </a:r>
            <a:r>
              <a:rPr lang="en-US" dirty="0" err="1"/>
              <a:t>kafka-topics.sh</a:t>
            </a:r>
            <a:r>
              <a:rPr lang="en-US" dirty="0"/>
              <a:t> --create --zookeeper localhost:2181 --replication-factor 1 --partitions 1 --topic cs523</a:t>
            </a:r>
          </a:p>
          <a:p>
            <a:r>
              <a:rPr lang="en-US" dirty="0"/>
              <a:t>Step 8 List topics</a:t>
            </a:r>
          </a:p>
          <a:p>
            <a:pPr marL="0" indent="0">
              <a:buNone/>
            </a:pPr>
            <a:r>
              <a:rPr lang="en-US" dirty="0"/>
              <a:t>$./</a:t>
            </a:r>
            <a:r>
              <a:rPr lang="en-US" dirty="0" err="1"/>
              <a:t>kafka-topics.sh</a:t>
            </a:r>
            <a:r>
              <a:rPr lang="en-US" dirty="0"/>
              <a:t> --list --zookeeper localhost:2181</a:t>
            </a:r>
          </a:p>
          <a:p>
            <a:r>
              <a:rPr lang="en-US" dirty="0"/>
              <a:t>Step 9 start producer </a:t>
            </a:r>
          </a:p>
          <a:p>
            <a:pPr marL="0" indent="0">
              <a:buNone/>
            </a:pPr>
            <a:r>
              <a:rPr lang="en-US" dirty="0"/>
              <a:t>$./</a:t>
            </a:r>
            <a:r>
              <a:rPr lang="en-US" dirty="0" err="1"/>
              <a:t>kafka</a:t>
            </a:r>
            <a:r>
              <a:rPr lang="en-US" dirty="0"/>
              <a:t>-console-</a:t>
            </a:r>
            <a:r>
              <a:rPr lang="en-US" dirty="0" err="1"/>
              <a:t>producer.sh</a:t>
            </a:r>
            <a:r>
              <a:rPr lang="en-US" dirty="0"/>
              <a:t> --broker-list localhost:9092 --topic cs523</a:t>
            </a:r>
          </a:p>
          <a:p>
            <a:r>
              <a:rPr lang="en-US" dirty="0"/>
              <a:t>Step 10 start consumer on another terminal tab. Remember changing working director to cd 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kafka</a:t>
            </a:r>
            <a:r>
              <a:rPr lang="en-US" dirty="0"/>
              <a:t>/bin/</a:t>
            </a:r>
          </a:p>
          <a:p>
            <a:pPr marL="0" indent="0">
              <a:buNone/>
            </a:pPr>
            <a:r>
              <a:rPr lang="en-US" dirty="0"/>
              <a:t>$./</a:t>
            </a:r>
            <a:r>
              <a:rPr lang="en-US" dirty="0" err="1"/>
              <a:t>kafka</a:t>
            </a:r>
            <a:r>
              <a:rPr lang="en-US" dirty="0"/>
              <a:t>-console-</a:t>
            </a:r>
            <a:r>
              <a:rPr lang="en-US" dirty="0" err="1"/>
              <a:t>consumer.sh</a:t>
            </a:r>
            <a:r>
              <a:rPr lang="en-US" dirty="0"/>
              <a:t> --zookeeper localhost:2181 --topic cs523 --from-beginning</a:t>
            </a:r>
          </a:p>
        </p:txBody>
      </p:sp>
    </p:spTree>
    <p:extLst>
      <p:ext uri="{BB962C8B-B14F-4D97-AF65-F5344CB8AC3E}">
        <p14:creationId xmlns:p14="http://schemas.microsoft.com/office/powerpoint/2010/main" val="74677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70705-0375-C847-8D1E-6CAC66C3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twitter producer Code and dependencies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337D76-8FBC-AA46-82E5-F3C9C3AA6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513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952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70705-0375-C847-8D1E-6CAC66C3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twit producer Code and dependencies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C40B73-FC51-0745-8D01-153E928D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006" y="117103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7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70705-0375-C847-8D1E-6CAC66C3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twit consumer Code and dependencies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B5C155-7153-5A47-B9A2-FDC5B8C6A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82" y="1198744"/>
            <a:ext cx="8040760" cy="41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4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70705-0375-C847-8D1E-6CAC66C3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twit consumer Code and dependencies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E617958-16B1-444F-A1D9-C3DF24045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261" y="849532"/>
            <a:ext cx="5236358" cy="48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51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43D34-CB63-ED4F-88C6-6CC16BF4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Saving streamed data as parquet and hive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F2486-F16B-814C-AB87-B706E21B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62" y="604684"/>
            <a:ext cx="7344400" cy="3987333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Apache Parquet </a:t>
            </a:r>
            <a:r>
              <a:rPr lang="en-US" sz="2000" dirty="0"/>
              <a:t>is a free and open-source column-oriented data storage format of the Apache Hadoop ecosystem. It provides efficient data compression and encoding schemes with enhanced performance to handle complex data in bulk. </a:t>
            </a:r>
          </a:p>
          <a:p>
            <a:pPr lvl="1"/>
            <a:r>
              <a:rPr lang="en-US" sz="2000" dirty="0"/>
              <a:t>Since it’s a </a:t>
            </a:r>
            <a:r>
              <a:rPr lang="en-US" sz="2000" b="1" dirty="0"/>
              <a:t>column based format</a:t>
            </a:r>
            <a:r>
              <a:rPr lang="en-US" sz="2000" dirty="0"/>
              <a:t>, it’s better to use when you only need to access specific fields</a:t>
            </a:r>
          </a:p>
          <a:p>
            <a:pPr lvl="1"/>
            <a:r>
              <a:rPr lang="en-US" sz="2000" dirty="0"/>
              <a:t>Each data file contains the values for a set of rows</a:t>
            </a:r>
          </a:p>
          <a:p>
            <a:pPr lvl="1"/>
            <a:r>
              <a:rPr lang="en-US" sz="2000" dirty="0"/>
              <a:t>Can’t be written from streaming data since it needs to wait for blocks to get finished. However, this will work using micro-batch (</a:t>
            </a:r>
            <a:r>
              <a:rPr lang="en-US" sz="2000" dirty="0" err="1"/>
              <a:t>eg</a:t>
            </a:r>
            <a:r>
              <a:rPr lang="en-US" sz="2000" dirty="0"/>
              <a:t> Apache Spark).</a:t>
            </a:r>
          </a:p>
          <a:p>
            <a:pPr lvl="1"/>
            <a:r>
              <a:rPr lang="en-US" sz="2000" dirty="0"/>
              <a:t>Suitable for data exploration — read intensive, complex or analytical querying, low latency data</a:t>
            </a:r>
          </a:p>
        </p:txBody>
      </p:sp>
      <p:pic>
        <p:nvPicPr>
          <p:cNvPr id="5123" name="Picture 2" descr="Apache Parquet">
            <a:extLst>
              <a:ext uri="{FF2B5EF4-FFF2-40B4-BE49-F238E27FC236}">
                <a16:creationId xmlns:a16="http://schemas.microsoft.com/office/drawing/2014/main" id="{003E22FB-8664-2342-849B-B1FEE004C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7352" y="4719926"/>
            <a:ext cx="6894236" cy="141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42CFA8-0F58-0E4A-B2D2-AD33DEDB1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963" y="276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2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Open Sans"/>
              <a:buNone/>
            </a:pPr>
            <a:r>
              <a:rPr lang="en-US" b="1"/>
              <a:t>Spark SQL</a:t>
            </a:r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1117707" y="1953127"/>
            <a:ext cx="6467867" cy="3450613"/>
          </a:xfrm>
          <a:prstGeom prst="rect">
            <a:avLst/>
          </a:prstGeom>
        </p:spPr>
        <p:txBody>
          <a:bodyPr spcFirstLastPara="1" lIns="0" tIns="45700" rIns="0" bIns="45700" anchor="ctr" anchorCtr="0">
            <a:normAutofit/>
          </a:bodyPr>
          <a:lstStyle/>
          <a:p>
            <a:pPr marL="0" lvl="0" indent="0">
              <a:spcBef>
                <a:spcPts val="1400"/>
              </a:spcBef>
              <a:buNone/>
            </a:pPr>
            <a:r>
              <a:rPr lang="en-US" sz="2400" b="1" dirty="0"/>
              <a:t>Spark SQL</a:t>
            </a:r>
            <a:r>
              <a:rPr lang="en-US" sz="2400" dirty="0"/>
              <a:t> :</a:t>
            </a:r>
          </a:p>
          <a:p>
            <a:pPr marL="91440" lvl="0" indent="-114300">
              <a:spcBef>
                <a:spcPts val="1400"/>
              </a:spcBef>
            </a:pPr>
            <a:r>
              <a:rPr lang="en-US" sz="2400" dirty="0"/>
              <a:t> It is Spark module for structured data processing</a:t>
            </a:r>
          </a:p>
          <a:p>
            <a:pPr marL="91440" lvl="0" indent="-114300">
              <a:spcBef>
                <a:spcPts val="1400"/>
              </a:spcBef>
            </a:pPr>
            <a:r>
              <a:rPr lang="en-US" sz="2400" dirty="0"/>
              <a:t> It  provides programming abstraction called Data frames. </a:t>
            </a:r>
          </a:p>
          <a:p>
            <a:pPr marL="91440" lvl="0" indent="-114300">
              <a:spcBef>
                <a:spcPts val="1400"/>
              </a:spcBef>
            </a:pPr>
            <a:r>
              <a:rPr lang="en-US" sz="2400" dirty="0"/>
              <a:t> It integrates relational data processing with  the functional programming API of Spark.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EC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96;p1">
            <a:extLst>
              <a:ext uri="{FF2B5EF4-FFF2-40B4-BE49-F238E27FC236}">
                <a16:creationId xmlns:a16="http://schemas.microsoft.com/office/drawing/2014/main" id="{81F01F0A-C81A-4AD1-84E3-07B36C62395C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9387529" y="2857501"/>
            <a:ext cx="1195914" cy="1142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267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349028" y="109700"/>
            <a:ext cx="7474172" cy="97627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Open Sans"/>
              <a:buNone/>
            </a:pPr>
            <a:r>
              <a:rPr lang="en-US" b="1" dirty="0"/>
              <a:t>Spark SQL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EC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96;p1">
            <a:extLst>
              <a:ext uri="{FF2B5EF4-FFF2-40B4-BE49-F238E27FC236}">
                <a16:creationId xmlns:a16="http://schemas.microsoft.com/office/drawing/2014/main" id="{81F01F0A-C81A-4AD1-84E3-07B36C62395C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9387529" y="2857501"/>
            <a:ext cx="1195914" cy="114299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649D43-0EDB-8849-9AC5-37E0B5FA3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1533"/>
            <a:ext cx="11981636" cy="3774211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</p:spPr>
      </p:pic>
      <p:sp>
        <p:nvSpPr>
          <p:cNvPr id="10" name="Google Shape;108;p2">
            <a:extLst>
              <a:ext uri="{FF2B5EF4-FFF2-40B4-BE49-F238E27FC236}">
                <a16:creationId xmlns:a16="http://schemas.microsoft.com/office/drawing/2014/main" id="{7F66823C-BC9C-B140-AEC6-F63C8546B201}"/>
              </a:ext>
            </a:extLst>
          </p:cNvPr>
          <p:cNvSpPr txBox="1">
            <a:spLocks/>
          </p:cNvSpPr>
          <p:nvPr/>
        </p:nvSpPr>
        <p:spPr>
          <a:xfrm>
            <a:off x="210364" y="977900"/>
            <a:ext cx="9759135" cy="1381012"/>
          </a:xfrm>
          <a:prstGeom prst="rect">
            <a:avLst/>
          </a:prstGeom>
        </p:spPr>
        <p:txBody>
          <a:bodyPr spcFirstLastPara="1" vert="horz" lIns="0" tIns="45700" rIns="0" bIns="45700" rtlCol="0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b="1" dirty="0"/>
              <a:t>We can run queries either from terminal using spark-shell or from Eclipse or other IDEs</a:t>
            </a:r>
            <a:r>
              <a:rPr lang="en-US" dirty="0"/>
              <a:t>.</a:t>
            </a:r>
          </a:p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/>
              <a:t>Query using spark-shell</a:t>
            </a:r>
          </a:p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1BCF-9220-E943-A7DF-304F1881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35" y="1049695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5128-51C7-7240-9847-8641775C6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794" y="1049695"/>
            <a:ext cx="6642806" cy="4758611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Tools we used</a:t>
            </a:r>
          </a:p>
          <a:p>
            <a:r>
              <a:rPr lang="en-US" dirty="0"/>
              <a:t>signing up for twitter developer account</a:t>
            </a:r>
          </a:p>
          <a:p>
            <a:r>
              <a:rPr lang="en-US" dirty="0"/>
              <a:t>Kafka as stream-processing software platform</a:t>
            </a:r>
          </a:p>
          <a:p>
            <a:r>
              <a:rPr lang="en-US" dirty="0"/>
              <a:t>saving streamed data as parquet and hive table. </a:t>
            </a:r>
          </a:p>
          <a:p>
            <a:r>
              <a:rPr lang="en-US" dirty="0"/>
              <a:t>Spark SQL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56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686850" y="224510"/>
            <a:ext cx="10818300" cy="114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Open Sans"/>
              <a:buNone/>
            </a:pPr>
            <a:r>
              <a:rPr lang="en-US" sz="3600" b="1" dirty="0"/>
              <a:t>Spark SQL cont.…</a:t>
            </a:r>
            <a:endParaRPr sz="3400" b="1" dirty="0"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774192" y="1371601"/>
            <a:ext cx="10058400" cy="40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>
              <a:spcBef>
                <a:spcPts val="1400"/>
              </a:spcBef>
              <a:buNone/>
            </a:pPr>
            <a:r>
              <a:rPr lang="en-US" b="1" dirty="0"/>
              <a:t>Query using Eclipse IDE</a:t>
            </a:r>
            <a:r>
              <a:rPr lang="en-US" dirty="0"/>
              <a:t>.</a:t>
            </a:r>
          </a:p>
          <a:p>
            <a:pPr marL="0" lvl="0" indent="0">
              <a:spcBef>
                <a:spcPts val="1400"/>
              </a:spcBef>
              <a:buNone/>
            </a:pPr>
            <a:endParaRPr lang="en-US" dirty="0"/>
          </a:p>
          <a:p>
            <a:pPr marL="0" lvl="0" indent="0">
              <a:spcBef>
                <a:spcPts val="1400"/>
              </a:spcBef>
              <a:buNone/>
            </a:pPr>
            <a:endParaRPr lang="en-US" dirty="0"/>
          </a:p>
        </p:txBody>
      </p:sp>
      <p:pic>
        <p:nvPicPr>
          <p:cNvPr id="5" name="Google Shape;96;p1">
            <a:extLst>
              <a:ext uri="{FF2B5EF4-FFF2-40B4-BE49-F238E27FC236}">
                <a16:creationId xmlns:a16="http://schemas.microsoft.com/office/drawing/2014/main" id="{81F01F0A-C81A-4AD1-84E3-07B36C6239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0456" y="368852"/>
            <a:ext cx="10763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FA67E-DA2C-4E5A-9EDD-C6F52AE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2" y="2097748"/>
            <a:ext cx="9525508" cy="430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89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686850" y="224510"/>
            <a:ext cx="10818300" cy="114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Open Sans"/>
              <a:buNone/>
            </a:pPr>
            <a:r>
              <a:rPr lang="en-US" sz="3600" b="1" dirty="0"/>
              <a:t>Spark SQL cont.…</a:t>
            </a:r>
            <a:endParaRPr sz="3400" b="1" dirty="0"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774192" y="1371601"/>
            <a:ext cx="10058400" cy="40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>
              <a:spcBef>
                <a:spcPts val="1400"/>
              </a:spcBef>
              <a:buNone/>
            </a:pPr>
            <a:r>
              <a:rPr lang="en-US" b="1" dirty="0"/>
              <a:t> We </a:t>
            </a:r>
            <a:r>
              <a:rPr lang="en-US" b="1"/>
              <a:t>used Spark </a:t>
            </a:r>
            <a:r>
              <a:rPr lang="en-US" b="1" dirty="0"/>
              <a:t>SQL</a:t>
            </a:r>
            <a:r>
              <a:rPr lang="en-US" dirty="0"/>
              <a:t> to write and read data from Hive.</a:t>
            </a:r>
          </a:p>
          <a:p>
            <a:pPr marL="0" lvl="0" indent="0">
              <a:spcBef>
                <a:spcPts val="1400"/>
              </a:spcBef>
              <a:buNone/>
            </a:pPr>
            <a:endParaRPr lang="en-US" dirty="0"/>
          </a:p>
          <a:p>
            <a:pPr marL="0" lvl="0" indent="0">
              <a:spcBef>
                <a:spcPts val="1400"/>
              </a:spcBef>
              <a:buNone/>
            </a:pPr>
            <a:endParaRPr lang="en-US" dirty="0"/>
          </a:p>
        </p:txBody>
      </p:sp>
      <p:pic>
        <p:nvPicPr>
          <p:cNvPr id="5" name="Google Shape;96;p1">
            <a:extLst>
              <a:ext uri="{FF2B5EF4-FFF2-40B4-BE49-F238E27FC236}">
                <a16:creationId xmlns:a16="http://schemas.microsoft.com/office/drawing/2014/main" id="{81F01F0A-C81A-4AD1-84E3-07B36C6239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0456" y="368852"/>
            <a:ext cx="10763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3063B-47A3-4826-9439-AB6252E1AA93}"/>
              </a:ext>
            </a:extLst>
          </p:cNvPr>
          <p:cNvSpPr txBox="1"/>
          <p:nvPr/>
        </p:nvSpPr>
        <p:spPr>
          <a:xfrm>
            <a:off x="3035808" y="5797296"/>
            <a:ext cx="6931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to Analyze common devices used by </a:t>
            </a:r>
            <a:r>
              <a:rPr lang="en-US" dirty="0" err="1"/>
              <a:t>by</a:t>
            </a:r>
            <a:r>
              <a:rPr lang="en-US" dirty="0"/>
              <a:t> </a:t>
            </a:r>
            <a:r>
              <a:rPr lang="en-US" dirty="0" err="1"/>
              <a:t>Englis</a:t>
            </a:r>
            <a:r>
              <a:rPr lang="en-US" dirty="0"/>
              <a:t>, Spanish and French speakers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D3407-921E-47D8-8474-42090E12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84" y="2089123"/>
            <a:ext cx="8247104" cy="360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87BBE-C4C1-4C75-9FA9-97A427D298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786E9-8356-4706-B0FA-C4857C1CB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10920705" cy="2802219"/>
          </a:xfrm>
        </p:spPr>
        <p:txBody>
          <a:bodyPr anchor="b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  <a:latin typeface="Algerian" panose="04020705040A02060702" pitchFamily="82" charset="0"/>
                <a:cs typeface="Aldhabi" panose="020B0604020202020204" pitchFamily="2" charset="-78"/>
              </a:rPr>
              <a:t>Data Visualization </a:t>
            </a:r>
            <a:endParaRPr lang="en-US" sz="6600" dirty="0">
              <a:solidFill>
                <a:srgbClr val="FFFFFF"/>
              </a:solidFill>
              <a:latin typeface="Algerian" panose="04020705040A02060702" pitchFamily="82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737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FAF6-323D-4E74-A8A6-441C87A7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 b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Outline</a:t>
            </a:r>
            <a:r>
              <a:rPr lang="en-US" sz="800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8DF9C-0826-42FC-9EC3-EC89C682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0" y="1108061"/>
            <a:ext cx="6895056" cy="457197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software used for the purpose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Environment setting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Sample Analysis visualization and demo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strike="sngStrike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Machine learning approach for missed data?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Sample demo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60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3216-95E0-4678-B282-4AA3120B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ldhabi" panose="01000000000000000000" pitchFamily="2" charset="-78"/>
                <a:cs typeface="Aldhabi" panose="01000000000000000000" pitchFamily="2" charset="-78"/>
              </a:rPr>
              <a:t>Software and package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01565-53F4-4AFA-A0D8-4E61D0B91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Pyspark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(version 2.4.6)</a:t>
            </a:r>
          </a:p>
          <a:p>
            <a:pPr marL="514350" indent="-514350">
              <a:buAutoNum type="arabicPeriod"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Miniconda3</a:t>
            </a:r>
          </a:p>
          <a:p>
            <a:pPr marL="514350" indent="-514350">
              <a:buAutoNum type="arabicPeriod"/>
            </a:pP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Jupyter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notebook</a:t>
            </a:r>
          </a:p>
          <a:p>
            <a:pPr marL="514350" indent="-514350">
              <a:buAutoNum type="arabicPeriod"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python</a:t>
            </a:r>
          </a:p>
          <a:p>
            <a:pPr marL="514350" indent="-514350">
              <a:buAutoNum type="arabicPeriod"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Pip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chart_studio</a:t>
            </a:r>
            <a:endParaRPr lang="en-US" sz="4000" dirty="0">
              <a:solidFill>
                <a:srgbClr val="FF00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000" dirty="0" err="1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Numpy</a:t>
            </a:r>
            <a:r>
              <a:rPr lang="en-US" sz="4000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Pandas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matplotlib</a:t>
            </a:r>
            <a:endParaRPr lang="en-US" sz="4000" dirty="0">
              <a:solidFill>
                <a:srgbClr val="FF00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92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brace the Obstacles - Pete Cohen">
            <a:extLst>
              <a:ext uri="{FF2B5EF4-FFF2-40B4-BE49-F238E27FC236}">
                <a16:creationId xmlns:a16="http://schemas.microsoft.com/office/drawing/2014/main" id="{759C500B-B1BB-419C-8027-3046A36A8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244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tacle Course Stock Pictures, Royalty-free Photos &amp; Images">
            <a:extLst>
              <a:ext uri="{FF2B5EF4-FFF2-40B4-BE49-F238E27FC236}">
                <a16:creationId xmlns:a16="http://schemas.microsoft.com/office/drawing/2014/main" id="{FF1832AA-FDFA-48B9-B716-65EEC29F8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1" b="2407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30B26-BB4F-4C02-AB04-F39F242D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jupyter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1829F-308C-48A5-AABF-92A249AA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4641779"/>
            <a:ext cx="5179307" cy="165923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kern="1200" dirty="0">
                <a:solidFill>
                  <a:schemeClr val="tx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provide a way to play with data more.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Easy to integrate with machine learning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kern="1200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Hard code </a:t>
            </a:r>
          </a:p>
        </p:txBody>
      </p:sp>
    </p:spTree>
    <p:extLst>
      <p:ext uri="{BB962C8B-B14F-4D97-AF65-F5344CB8AC3E}">
        <p14:creationId xmlns:p14="http://schemas.microsoft.com/office/powerpoint/2010/main" val="2803477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3DB4-28EC-48DA-9CCE-53F7513E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ldhabi" panose="01000000000000000000" pitchFamily="2" charset="-78"/>
                <a:cs typeface="Aldhabi" panose="01000000000000000000" pitchFamily="2" charset="-78"/>
              </a:rPr>
              <a:t>Environment setting and communication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F4131-A82B-4FA7-BFCF-ECB8D9950AC6}"/>
              </a:ext>
            </a:extLst>
          </p:cNvPr>
          <p:cNvSpPr/>
          <p:nvPr/>
        </p:nvSpPr>
        <p:spPr>
          <a:xfrm>
            <a:off x="4414698" y="5068733"/>
            <a:ext cx="6842187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Core-Spark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FC7937-A39D-431C-B529-3EDC184624E8}"/>
              </a:ext>
            </a:extLst>
          </p:cNvPr>
          <p:cNvSpPr/>
          <p:nvPr/>
        </p:nvSpPr>
        <p:spPr>
          <a:xfrm>
            <a:off x="1056443" y="3456055"/>
            <a:ext cx="2467992" cy="719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0773B0-7705-4B6B-AB30-A1CAB4923D03}"/>
              </a:ext>
            </a:extLst>
          </p:cNvPr>
          <p:cNvSpPr/>
          <p:nvPr/>
        </p:nvSpPr>
        <p:spPr>
          <a:xfrm>
            <a:off x="5172490" y="4000662"/>
            <a:ext cx="5326602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Pyspark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14D9C4-C311-4096-8AFF-E5320E599500}"/>
              </a:ext>
            </a:extLst>
          </p:cNvPr>
          <p:cNvSpPr/>
          <p:nvPr/>
        </p:nvSpPr>
        <p:spPr>
          <a:xfrm>
            <a:off x="4731798" y="3018409"/>
            <a:ext cx="1873188" cy="52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D277C-EB25-48CA-B854-04FF33FFA545}"/>
              </a:ext>
            </a:extLst>
          </p:cNvPr>
          <p:cNvSpPr/>
          <p:nvPr/>
        </p:nvSpPr>
        <p:spPr>
          <a:xfrm>
            <a:off x="6989960" y="2985754"/>
            <a:ext cx="1402672" cy="52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miniconda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0FAB3-79F6-486A-AFBD-CD2E650136AA}"/>
              </a:ext>
            </a:extLst>
          </p:cNvPr>
          <p:cNvSpPr/>
          <p:nvPr/>
        </p:nvSpPr>
        <p:spPr>
          <a:xfrm>
            <a:off x="8715462" y="2932591"/>
            <a:ext cx="16043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1DD7F-F3F8-473C-A17C-F16C5B431280}"/>
              </a:ext>
            </a:extLst>
          </p:cNvPr>
          <p:cNvSpPr/>
          <p:nvPr/>
        </p:nvSpPr>
        <p:spPr>
          <a:xfrm>
            <a:off x="8831220" y="2157166"/>
            <a:ext cx="1372848" cy="443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modules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72398D-911C-49FE-A9A5-13061EE464B3}"/>
              </a:ext>
            </a:extLst>
          </p:cNvPr>
          <p:cNvCxnSpPr>
            <a:endCxn id="4" idx="0"/>
          </p:cNvCxnSpPr>
          <p:nvPr/>
        </p:nvCxnSpPr>
        <p:spPr>
          <a:xfrm>
            <a:off x="7835791" y="4649157"/>
            <a:ext cx="1" cy="41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ACBDC7-3E12-46AF-A63E-563D0EE640BB}"/>
              </a:ext>
            </a:extLst>
          </p:cNvPr>
          <p:cNvCxnSpPr/>
          <p:nvPr/>
        </p:nvCxnSpPr>
        <p:spPr>
          <a:xfrm>
            <a:off x="5668392" y="3561639"/>
            <a:ext cx="0" cy="43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E57C13-ED3B-49F9-BFA1-0C787F6BBE8B}"/>
              </a:ext>
            </a:extLst>
          </p:cNvPr>
          <p:cNvCxnSpPr/>
          <p:nvPr/>
        </p:nvCxnSpPr>
        <p:spPr>
          <a:xfrm>
            <a:off x="7625918" y="3509536"/>
            <a:ext cx="0" cy="49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427F7F-C321-4871-87BC-665128A16DF6}"/>
              </a:ext>
            </a:extLst>
          </p:cNvPr>
          <p:cNvCxnSpPr/>
          <p:nvPr/>
        </p:nvCxnSpPr>
        <p:spPr>
          <a:xfrm>
            <a:off x="9517644" y="3561639"/>
            <a:ext cx="0" cy="43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B3CD89-C845-4569-AFA0-29983232F80E}"/>
              </a:ext>
            </a:extLst>
          </p:cNvPr>
          <p:cNvCxnSpPr>
            <a:endCxn id="9" idx="0"/>
          </p:cNvCxnSpPr>
          <p:nvPr/>
        </p:nvCxnSpPr>
        <p:spPr>
          <a:xfrm>
            <a:off x="9517644" y="2601050"/>
            <a:ext cx="0" cy="33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2BBA566-687F-48AF-ADCC-7844A7E8800A}"/>
              </a:ext>
            </a:extLst>
          </p:cNvPr>
          <p:cNvCxnSpPr>
            <a:cxnSpLocks/>
          </p:cNvCxnSpPr>
          <p:nvPr/>
        </p:nvCxnSpPr>
        <p:spPr>
          <a:xfrm>
            <a:off x="2000250" y="4000662"/>
            <a:ext cx="2378568" cy="1372871"/>
          </a:xfrm>
          <a:prstGeom prst="bentConnector3">
            <a:avLst>
              <a:gd name="adj1" fmla="val 17163"/>
            </a:avLst>
          </a:prstGeom>
          <a:ln w="1079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hought Bubble: Cloud 29">
            <a:extLst>
              <a:ext uri="{FF2B5EF4-FFF2-40B4-BE49-F238E27FC236}">
                <a16:creationId xmlns:a16="http://schemas.microsoft.com/office/drawing/2014/main" id="{8ECC9C3B-0FDE-4515-ACF8-DCBA189C039D}"/>
              </a:ext>
            </a:extLst>
          </p:cNvPr>
          <p:cNvSpPr/>
          <p:nvPr/>
        </p:nvSpPr>
        <p:spPr>
          <a:xfrm>
            <a:off x="428625" y="5514975"/>
            <a:ext cx="1476375" cy="809625"/>
          </a:xfrm>
          <a:prstGeom prst="cloudCallout">
            <a:avLst>
              <a:gd name="adj1" fmla="val 95238"/>
              <a:gd name="adj2" fmla="val -64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 link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F357AF-0E02-4326-8208-39220135CF0D}"/>
              </a:ext>
            </a:extLst>
          </p:cNvPr>
          <p:cNvSpPr/>
          <p:nvPr/>
        </p:nvSpPr>
        <p:spPr>
          <a:xfrm>
            <a:off x="5550855" y="4688849"/>
            <a:ext cx="2171700" cy="380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Set Path and Home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564A2E-CB27-41C9-9465-A6A8749C4F99}"/>
              </a:ext>
            </a:extLst>
          </p:cNvPr>
          <p:cNvSpPr/>
          <p:nvPr/>
        </p:nvSpPr>
        <p:spPr>
          <a:xfrm>
            <a:off x="3524435" y="3625259"/>
            <a:ext cx="2026417" cy="380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Set Path and Home</a:t>
            </a:r>
          </a:p>
        </p:txBody>
      </p:sp>
    </p:spTree>
    <p:extLst>
      <p:ext uri="{BB962C8B-B14F-4D97-AF65-F5344CB8AC3E}">
        <p14:creationId xmlns:p14="http://schemas.microsoft.com/office/powerpoint/2010/main" val="1903080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F350-BE3F-4CBC-835C-DE4BF8EA6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370" y="618681"/>
            <a:ext cx="3398180" cy="47945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parkdf</a:t>
            </a:r>
            <a:r>
              <a:rPr lang="en-US" sz="2400" dirty="0">
                <a:solidFill>
                  <a:srgbClr val="FFFFFF"/>
                </a:solidFill>
              </a:rPr>
              <a:t> = </a:t>
            </a:r>
            <a:r>
              <a:rPr lang="en-US" sz="2400" dirty="0" err="1">
                <a:solidFill>
                  <a:srgbClr val="FFFFFF"/>
                </a:solidFill>
              </a:rPr>
              <a:t>hive_context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  <a:r>
              <a:rPr lang="en-US" sz="2400" dirty="0" err="1">
                <a:solidFill>
                  <a:srgbClr val="FFFFFF"/>
                </a:solidFill>
              </a:rPr>
              <a:t>sql</a:t>
            </a:r>
            <a:r>
              <a:rPr lang="en-US" sz="2400" dirty="0">
                <a:solidFill>
                  <a:srgbClr val="FFFFFF"/>
                </a:solidFill>
              </a:rPr>
              <a:t>("SELECT </a:t>
            </a:r>
            <a:r>
              <a:rPr lang="en-US" sz="2400" dirty="0" err="1">
                <a:solidFill>
                  <a:srgbClr val="FFFFFF"/>
                </a:solidFill>
              </a:rPr>
              <a:t>lang</a:t>
            </a:r>
            <a:r>
              <a:rPr lang="en-US" sz="2400" dirty="0">
                <a:solidFill>
                  <a:srgbClr val="FFFFFF"/>
                </a:solidFill>
              </a:rPr>
              <a:t> as </a:t>
            </a:r>
            <a:r>
              <a:rPr lang="en-US" sz="2400" dirty="0" err="1">
                <a:solidFill>
                  <a:srgbClr val="FFFFFF"/>
                </a:solidFill>
              </a:rPr>
              <a:t>Language,deviceused,COUNT</a:t>
            </a:r>
            <a:r>
              <a:rPr lang="en-US" sz="2400" dirty="0">
                <a:solidFill>
                  <a:srgbClr val="FFFFFF"/>
                </a:solidFill>
              </a:rPr>
              <a:t>(*)as </a:t>
            </a:r>
            <a:r>
              <a:rPr lang="en-US" sz="2400" dirty="0" err="1">
                <a:solidFill>
                  <a:srgbClr val="FFFFFF"/>
                </a:solidFill>
              </a:rPr>
              <a:t>NoOfUsers</a:t>
            </a:r>
            <a:r>
              <a:rPr lang="en-US" sz="2400" dirty="0">
                <a:solidFill>
                  <a:srgbClr val="FFFFFF"/>
                </a:solidFill>
              </a:rPr>
              <a:t> from tweets_record3 WHERE </a:t>
            </a:r>
            <a:r>
              <a:rPr lang="en-US" sz="2400" dirty="0" err="1">
                <a:solidFill>
                  <a:srgbClr val="FFFFFF"/>
                </a:solidFill>
              </a:rPr>
              <a:t>lang</a:t>
            </a:r>
            <a:r>
              <a:rPr lang="en-US" sz="2400" dirty="0">
                <a:solidFill>
                  <a:srgbClr val="FFFFFF"/>
                </a:solidFill>
              </a:rPr>
              <a:t> in('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','es','</a:t>
            </a:r>
            <a:r>
              <a:rPr lang="en-US" sz="2400" dirty="0" err="1">
                <a:solidFill>
                  <a:srgbClr val="FFFFFF"/>
                </a:solidFill>
              </a:rPr>
              <a:t>fr</a:t>
            </a:r>
            <a:r>
              <a:rPr lang="en-US" sz="2400" dirty="0">
                <a:solidFill>
                  <a:srgbClr val="FFFFFF"/>
                </a:solidFill>
              </a:rPr>
              <a:t>')and" +       " </a:t>
            </a:r>
            <a:r>
              <a:rPr lang="en-US" sz="2400" dirty="0" err="1">
                <a:solidFill>
                  <a:srgbClr val="FFFFFF"/>
                </a:solidFill>
              </a:rPr>
              <a:t>deviceused</a:t>
            </a:r>
            <a:r>
              <a:rPr lang="en-US" sz="2400" dirty="0">
                <a:solidFill>
                  <a:srgbClr val="FFFFFF"/>
                </a:solidFill>
              </a:rPr>
              <a:t> in('Twitter for </a:t>
            </a:r>
            <a:r>
              <a:rPr lang="en-US" sz="2400" dirty="0" err="1">
                <a:solidFill>
                  <a:srgbClr val="FFFFFF"/>
                </a:solidFill>
              </a:rPr>
              <a:t>Android','Twitter</a:t>
            </a:r>
            <a:r>
              <a:rPr lang="en-US" sz="2400" dirty="0">
                <a:solidFill>
                  <a:srgbClr val="FFFFFF"/>
                </a:solidFill>
              </a:rPr>
              <a:t> for </a:t>
            </a:r>
            <a:r>
              <a:rPr lang="en-US" sz="2400" dirty="0" err="1">
                <a:solidFill>
                  <a:srgbClr val="FFFFFF"/>
                </a:solidFill>
              </a:rPr>
              <a:t>iPhone','Twitter</a:t>
            </a:r>
            <a:r>
              <a:rPr lang="en-US" sz="2400" dirty="0">
                <a:solidFill>
                  <a:srgbClr val="FFFFFF"/>
                </a:solidFill>
              </a:rPr>
              <a:t> Web App') GROUP BY </a:t>
            </a:r>
            <a:r>
              <a:rPr lang="en-US" sz="2400" dirty="0" err="1">
                <a:solidFill>
                  <a:srgbClr val="FFFFFF"/>
                </a:solidFill>
              </a:rPr>
              <a:t>lang,deviceused</a:t>
            </a:r>
            <a:r>
              <a:rPr lang="en-US" sz="2400" dirty="0">
                <a:solidFill>
                  <a:srgbClr val="FFFFFF"/>
                </a:solidFill>
              </a:rPr>
              <a:t>  ORDER BY </a:t>
            </a:r>
            <a:r>
              <a:rPr lang="en-US" sz="2400" dirty="0" err="1">
                <a:solidFill>
                  <a:srgbClr val="FFFFFF"/>
                </a:solidFill>
              </a:rPr>
              <a:t>lang,deviceused</a:t>
            </a:r>
            <a:r>
              <a:rPr lang="en-US" sz="2400" dirty="0">
                <a:solidFill>
                  <a:srgbClr val="FFFFFF"/>
                </a:solidFill>
              </a:rPr>
              <a:t> DESC")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1AFAB4-06E1-4CF8-A5BD-151CCBB09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74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4498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E91B4E71-710A-41CB-BD5D-44031C38B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6" r="9089" b="8641"/>
          <a:stretch/>
        </p:blipFill>
        <p:spPr>
          <a:xfrm>
            <a:off x="3523488" y="18289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48D1C-D598-4505-98CE-418F1571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34" y="1122363"/>
            <a:ext cx="434826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Top five  language used in percent.</a:t>
            </a:r>
          </a:p>
        </p:txBody>
      </p:sp>
    </p:spTree>
    <p:extLst>
      <p:ext uri="{BB962C8B-B14F-4D97-AF65-F5344CB8AC3E}">
        <p14:creationId xmlns:p14="http://schemas.microsoft.com/office/powerpoint/2010/main" val="2603431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9B29-245F-4052-B99C-2B7180AE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2370" y="618681"/>
            <a:ext cx="3455330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Algerian" panose="04020705040A02060702" pitchFamily="82" charset="0"/>
              </a:rPr>
              <a:t>variety is the spice of life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B4F324-C539-4AFD-A489-756256091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2" b="-2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875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AD19-B961-5C47-AAE5-A38C18FBD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7991"/>
            <a:ext cx="7435095" cy="1093305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38538-B24D-2B43-A74C-AE943FDB7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321904"/>
            <a:ext cx="9852963" cy="5208105"/>
          </a:xfrm>
        </p:spPr>
        <p:txBody>
          <a:bodyPr>
            <a:normAutofit fontScale="92500"/>
          </a:bodyPr>
          <a:lstStyle/>
          <a:p>
            <a:r>
              <a:rPr lang="en-US" dirty="0"/>
              <a:t>What is Twitter? </a:t>
            </a:r>
          </a:p>
          <a:p>
            <a:pPr lvl="1"/>
            <a:r>
              <a:rPr lang="en-US" dirty="0"/>
              <a:t>Twitter is a 'microblogging' system that allows you to send and receive short posts called tweets. Tweets can be up to 140 characters long and can include links to relevant websites and resources.</a:t>
            </a:r>
          </a:p>
          <a:p>
            <a:pPr lvl="1"/>
            <a:r>
              <a:rPr lang="en-US" dirty="0"/>
              <a:t>Twitter users follow other users</a:t>
            </a:r>
          </a:p>
          <a:p>
            <a:r>
              <a:rPr lang="en-US" dirty="0"/>
              <a:t>why use Twitter?</a:t>
            </a:r>
          </a:p>
          <a:p>
            <a:pPr lvl="1"/>
            <a:r>
              <a:rPr lang="en-US" dirty="0"/>
              <a:t>To tweet your celebrations, grievances, and follow what is happening elsewhere</a:t>
            </a:r>
          </a:p>
          <a:p>
            <a:pPr lvl="1"/>
            <a:r>
              <a:rPr lang="en-US" dirty="0"/>
              <a:t>following, being followed, tweet, retweet, # tags create social interaction. </a:t>
            </a:r>
          </a:p>
          <a:p>
            <a:pPr lvl="1"/>
            <a:r>
              <a:rPr lang="en-US" dirty="0"/>
              <a:t>therefore, it is interesting to analyze it.</a:t>
            </a:r>
          </a:p>
          <a:p>
            <a:r>
              <a:rPr lang="en-US" dirty="0"/>
              <a:t>Our Goal</a:t>
            </a:r>
          </a:p>
          <a:p>
            <a:pPr lvl="1"/>
            <a:r>
              <a:rPr lang="en-US" dirty="0"/>
              <a:t>to Create end to end pipeline that will consume tweets from twitter </a:t>
            </a:r>
            <a:r>
              <a:rPr lang="en-US" dirty="0" err="1"/>
              <a:t>api</a:t>
            </a:r>
            <a:r>
              <a:rPr lang="en-US" dirty="0"/>
              <a:t> save it temporarily or permanently on </a:t>
            </a:r>
            <a:r>
              <a:rPr lang="en-US" dirty="0" err="1"/>
              <a:t>hdfs</a:t>
            </a:r>
            <a:r>
              <a:rPr lang="en-US" dirty="0"/>
              <a:t> and to visualize it using visualization tools. </a:t>
            </a:r>
          </a:p>
          <a:p>
            <a:pPr lvl="1"/>
            <a:r>
              <a:rPr lang="en-US" dirty="0"/>
              <a:t>To demonstrate by firing some queries and plotting some graphs using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46900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CC0CA-0403-4172-BEA2-C1185E967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74" y="1774372"/>
            <a:ext cx="4064409" cy="27540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Big Thanks in Little Packages | KC KOLLEL">
            <a:extLst>
              <a:ext uri="{FF2B5EF4-FFF2-40B4-BE49-F238E27FC236}">
                <a16:creationId xmlns:a16="http://schemas.microsoft.com/office/drawing/2014/main" id="{B2347610-09B6-4317-90FB-61DED71A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8101" y="1391387"/>
            <a:ext cx="5510771" cy="37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01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B33C-B069-7C47-91FE-E1225C20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8F55-A11A-DF49-BB91-D42958224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2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9853-6076-6347-86C7-81D91E87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we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30A1-3A28-0F49-8A9C-8C2906A3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5"/>
            <a:ext cx="11029615" cy="4380715"/>
          </a:xfrm>
        </p:spPr>
        <p:txBody>
          <a:bodyPr/>
          <a:lstStyle/>
          <a:p>
            <a:r>
              <a:rPr lang="en-US" dirty="0"/>
              <a:t>Twitter API (source)</a:t>
            </a:r>
          </a:p>
          <a:p>
            <a:r>
              <a:rPr lang="en-US" dirty="0" err="1"/>
              <a:t>kafka</a:t>
            </a:r>
            <a:r>
              <a:rPr lang="en-US" dirty="0"/>
              <a:t> (stream-processing)</a:t>
            </a:r>
          </a:p>
          <a:p>
            <a:r>
              <a:rPr lang="en-US" dirty="0" err="1"/>
              <a:t>scala</a:t>
            </a:r>
            <a:r>
              <a:rPr lang="en-US" dirty="0"/>
              <a:t>-ide (</a:t>
            </a:r>
            <a:r>
              <a:rPr lang="en-US" dirty="0" err="1"/>
              <a:t>scala</a:t>
            </a:r>
            <a:r>
              <a:rPr lang="en-US" dirty="0"/>
              <a:t> </a:t>
            </a:r>
            <a:r>
              <a:rPr lang="en-US" dirty="0" err="1"/>
              <a:t>lang</a:t>
            </a:r>
            <a:r>
              <a:rPr lang="en-US" dirty="0"/>
              <a:t>)</a:t>
            </a:r>
          </a:p>
          <a:p>
            <a:r>
              <a:rPr lang="en-US" dirty="0"/>
              <a:t>spark streaming</a:t>
            </a:r>
          </a:p>
          <a:p>
            <a:r>
              <a:rPr lang="en-US" dirty="0"/>
              <a:t>spark SQL</a:t>
            </a:r>
          </a:p>
          <a:p>
            <a:r>
              <a:rPr lang="en-US" dirty="0"/>
              <a:t>HIVE</a:t>
            </a:r>
          </a:p>
          <a:p>
            <a:r>
              <a:rPr lang="en-US" dirty="0"/>
              <a:t>Parquet</a:t>
            </a:r>
          </a:p>
          <a:p>
            <a:r>
              <a:rPr lang="en-US" dirty="0" err="1"/>
              <a:t>Jupyter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70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B86D-9ACB-2C45-B641-883E0D10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0"/>
            <a:ext cx="11029616" cy="882650"/>
          </a:xfrm>
        </p:spPr>
        <p:txBody>
          <a:bodyPr/>
          <a:lstStyle/>
          <a:p>
            <a:r>
              <a:rPr lang="en-US" dirty="0"/>
              <a:t>signing up for twitter developer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2BBE-9755-4743-923D-0FAB92C6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03" y="882650"/>
            <a:ext cx="5124818" cy="527166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create Twitter Developer Account</a:t>
            </a:r>
          </a:p>
          <a:p>
            <a:pPr lvl="1"/>
            <a:r>
              <a:rPr lang="en-US" dirty="0"/>
              <a:t>Step 1: got to </a:t>
            </a:r>
            <a:r>
              <a:rPr lang="en-US" dirty="0">
                <a:hlinkClick r:id="rId2"/>
              </a:rPr>
              <a:t>https://developer.twitter.com/</a:t>
            </a:r>
            <a:r>
              <a:rPr lang="en-US" dirty="0"/>
              <a:t> )</a:t>
            </a:r>
          </a:p>
          <a:p>
            <a:pPr lvl="1"/>
            <a:r>
              <a:rPr lang="en-US" dirty="0"/>
              <a:t>Step 2: Click “</a:t>
            </a:r>
            <a:r>
              <a:rPr lang="en-US" b="1" dirty="0"/>
              <a:t>Apply”</a:t>
            </a:r>
            <a:endParaRPr lang="en-US" dirty="0"/>
          </a:p>
          <a:p>
            <a:pPr lvl="1"/>
            <a:r>
              <a:rPr lang="en-US" dirty="0"/>
              <a:t>Step 3: Click “</a:t>
            </a:r>
            <a:r>
              <a:rPr lang="en-US" b="1" dirty="0"/>
              <a:t>Apply for a developer account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Step 4: Login with your </a:t>
            </a:r>
            <a:r>
              <a:rPr lang="en-US" b="1" dirty="0"/>
              <a:t>Twitter Account</a:t>
            </a:r>
            <a:endParaRPr lang="en-US" dirty="0"/>
          </a:p>
          <a:p>
            <a:pPr lvl="1"/>
            <a:r>
              <a:rPr lang="en-US" dirty="0"/>
              <a:t>Step 5: Fill the </a:t>
            </a:r>
            <a:r>
              <a:rPr lang="en-US" b="1" dirty="0"/>
              <a:t>“form”</a:t>
            </a:r>
            <a:endParaRPr lang="en-US" dirty="0"/>
          </a:p>
          <a:p>
            <a:pPr marL="457200" lvl="1" indent="0">
              <a:buNone/>
            </a:pPr>
            <a:r>
              <a:rPr lang="en-US" b="1" i="1" dirty="0"/>
              <a:t>for educational purposes twitter </a:t>
            </a:r>
            <a:r>
              <a:rPr lang="en-US" b="1" i="1" dirty="0" err="1"/>
              <a:t>apporoves</a:t>
            </a:r>
            <a:r>
              <a:rPr lang="en-US" b="1" i="1" dirty="0"/>
              <a:t> it in no time. </a:t>
            </a:r>
          </a:p>
          <a:p>
            <a:pPr marL="457200" lvl="1" indent="0">
              <a:buNone/>
            </a:pPr>
            <a:r>
              <a:rPr lang="en-US" b="1" i="1" dirty="0"/>
              <a:t>Then </a:t>
            </a:r>
          </a:p>
          <a:p>
            <a:r>
              <a:rPr lang="en-US" b="1" dirty="0"/>
              <a:t>create Twitter App</a:t>
            </a:r>
          </a:p>
          <a:p>
            <a:pPr lvl="1"/>
            <a:r>
              <a:rPr lang="en-US" dirty="0"/>
              <a:t>Step 1: </a:t>
            </a:r>
            <a:r>
              <a:rPr lang="en-US" b="1" dirty="0"/>
              <a:t>Login</a:t>
            </a:r>
            <a:r>
              <a:rPr lang="en-US" dirty="0"/>
              <a:t> Twitter Developer App</a:t>
            </a:r>
          </a:p>
          <a:p>
            <a:pPr lvl="1"/>
            <a:r>
              <a:rPr lang="en-US" dirty="0"/>
              <a:t>Step 2: Click </a:t>
            </a:r>
            <a:r>
              <a:rPr lang="en-US" b="1" dirty="0"/>
              <a:t>“Your name”</a:t>
            </a:r>
            <a:r>
              <a:rPr lang="en-US" dirty="0"/>
              <a:t> on right side top</a:t>
            </a:r>
          </a:p>
          <a:p>
            <a:pPr lvl="1"/>
            <a:r>
              <a:rPr lang="en-US" dirty="0"/>
              <a:t>Step 3: Click </a:t>
            </a:r>
            <a:r>
              <a:rPr lang="en-US" b="1" dirty="0"/>
              <a:t>“Get Started”</a:t>
            </a:r>
            <a:endParaRPr lang="en-US" dirty="0"/>
          </a:p>
          <a:p>
            <a:pPr lvl="1"/>
            <a:r>
              <a:rPr lang="en-US" dirty="0"/>
              <a:t>Step 4 : Click </a:t>
            </a:r>
            <a:r>
              <a:rPr lang="en-US" b="1" dirty="0"/>
              <a:t>“Create an app”</a:t>
            </a:r>
          </a:p>
          <a:p>
            <a:pPr lvl="1"/>
            <a:r>
              <a:rPr lang="en-US" dirty="0"/>
              <a:t>step 5: Write App name and other details.</a:t>
            </a:r>
          </a:p>
          <a:p>
            <a:pPr lvl="1"/>
            <a:r>
              <a:rPr lang="en-US" dirty="0"/>
              <a:t>Step 6: Click </a:t>
            </a:r>
            <a:r>
              <a:rPr lang="en-US" b="1" dirty="0"/>
              <a:t>“Create”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BBD1A-B9A6-354F-ACD7-F7285576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91" y="808181"/>
            <a:ext cx="5945117" cy="2479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B7849-02AF-B042-922C-8BECFA77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20" y="3361520"/>
            <a:ext cx="6588980" cy="29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9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127C-89E0-1246-A48B-E868A01D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C1CAB0-7545-DA48-9639-BE1BF9D8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23" y="292389"/>
            <a:ext cx="11523753" cy="56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5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0E2-9916-4843-A69F-2251D4D9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6" y="150204"/>
            <a:ext cx="11441927" cy="1145859"/>
          </a:xfrm>
        </p:spPr>
        <p:txBody>
          <a:bodyPr/>
          <a:lstStyle/>
          <a:p>
            <a:r>
              <a:rPr lang="en-US" dirty="0"/>
              <a:t>Kafka as stream-processing software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BF7C-6F2C-B543-86E3-BFE42E5B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6063"/>
            <a:ext cx="10515600" cy="4929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Apache Kafka is a streaming message platform. It is designed to be high performance, highly available, and redundant. Examples of applications that can use such a platform include:</a:t>
            </a:r>
          </a:p>
          <a:p>
            <a:pPr lvl="1"/>
            <a:r>
              <a:rPr lang="en-US" b="1" dirty="0"/>
              <a:t>Internet of Things.</a:t>
            </a:r>
            <a:r>
              <a:rPr lang="en-US" dirty="0"/>
              <a:t> TVs, refrigerators, washing machines, dryers, thermostats, and personal health monitors can all send telemetry data back to a server through the Internet.</a:t>
            </a:r>
          </a:p>
          <a:p>
            <a:pPr lvl="1"/>
            <a:r>
              <a:rPr lang="en-US" dirty="0"/>
              <a:t>Social media: </a:t>
            </a:r>
            <a:r>
              <a:rPr lang="en-US" dirty="0" err="1"/>
              <a:t>facebook</a:t>
            </a:r>
            <a:r>
              <a:rPr lang="en-US" dirty="0"/>
              <a:t>, twitter, liker (new), …. </a:t>
            </a:r>
          </a:p>
          <a:p>
            <a:pPr lvl="1"/>
            <a:r>
              <a:rPr lang="en-US" b="1" dirty="0"/>
              <a:t>Sensor Networks.</a:t>
            </a:r>
            <a:r>
              <a:rPr lang="en-US" dirty="0"/>
              <a:t> Areas (farms, amusement parks, forests) and complex devices (engines) can be designed with an array of sensors to track data or current status.</a:t>
            </a:r>
          </a:p>
          <a:p>
            <a:pPr lvl="1"/>
            <a:r>
              <a:rPr lang="en-US" b="1" dirty="0"/>
              <a:t>Positional Data.</a:t>
            </a:r>
            <a:r>
              <a:rPr lang="en-US" dirty="0"/>
              <a:t> Delivery trucks or massively multiplayer online games can send location data to a central platform.</a:t>
            </a:r>
          </a:p>
          <a:p>
            <a:pPr lvl="1"/>
            <a:r>
              <a:rPr lang="en-US" b="1" dirty="0"/>
              <a:t>Other Real-Time Data.</a:t>
            </a:r>
            <a:r>
              <a:rPr lang="en-US" dirty="0"/>
              <a:t> Satellites and medical sensors can send information to a central area for processing.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8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0E2-9916-4843-A69F-2251D4D9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6" y="150204"/>
            <a:ext cx="11441927" cy="1145859"/>
          </a:xfrm>
        </p:spPr>
        <p:txBody>
          <a:bodyPr/>
          <a:lstStyle/>
          <a:p>
            <a:r>
              <a:rPr lang="en-US" dirty="0"/>
              <a:t>Kafka as stream-processing software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BF7C-6F2C-B543-86E3-BFE42E5B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6063"/>
            <a:ext cx="10515600" cy="4929643"/>
          </a:xfrm>
        </p:spPr>
        <p:txBody>
          <a:bodyPr>
            <a:normAutofit/>
          </a:bodyPr>
          <a:lstStyle/>
          <a:p>
            <a:r>
              <a:rPr lang="en-US" b="1" dirty="0"/>
              <a:t>Topics</a:t>
            </a:r>
          </a:p>
          <a:p>
            <a:pPr lvl="1"/>
            <a:r>
              <a:rPr lang="en-US" dirty="0"/>
              <a:t>A topic allows easy matching between publishers and subscribers.</a:t>
            </a:r>
          </a:p>
          <a:p>
            <a:pPr lvl="1"/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2B7CFB-1D88-244B-A39D-6BBD41FA6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018" y="2490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38A8AE-1954-DE42-88D0-53E56BDB5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17" y="2490883"/>
            <a:ext cx="8335185" cy="356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403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0E2-9916-4843-A69F-2251D4D9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6" y="150204"/>
            <a:ext cx="11441927" cy="1145859"/>
          </a:xfrm>
        </p:spPr>
        <p:txBody>
          <a:bodyPr/>
          <a:lstStyle/>
          <a:p>
            <a:r>
              <a:rPr lang="en-US" dirty="0"/>
              <a:t>Kafka as stream-processing software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BF7C-6F2C-B543-86E3-BFE42E5B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6064"/>
            <a:ext cx="3955474" cy="3822588"/>
          </a:xfrm>
        </p:spPr>
        <p:txBody>
          <a:bodyPr>
            <a:normAutofit/>
          </a:bodyPr>
          <a:lstStyle/>
          <a:p>
            <a:r>
              <a:rPr lang="en-US" b="1" dirty="0"/>
              <a:t>Brokers</a:t>
            </a:r>
            <a:endParaRPr lang="en-US" dirty="0"/>
          </a:p>
          <a:p>
            <a:pPr lvl="1"/>
            <a:r>
              <a:rPr lang="en-US" dirty="0"/>
              <a:t>Each host in the Kafka cluster runs a server called a broker that stores messages sent to the topics and serves consumer requests.</a:t>
            </a:r>
            <a:endParaRPr lang="en-US" sz="2000" dirty="0"/>
          </a:p>
          <a:p>
            <a:pPr lvl="1"/>
            <a:r>
              <a:rPr lang="en-US" dirty="0"/>
              <a:t>Kafka brokers all talk to Zookeeper for distributed coordination</a:t>
            </a:r>
            <a:endParaRPr lang="en-US" sz="2000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2B7CFB-1D88-244B-A39D-6BBD41FA6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018" y="24908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D6AA3-F553-064B-9FEC-5E361497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346" y="12960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D1BF429-E642-4A4A-92E9-5A81652A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46" y="1296063"/>
            <a:ext cx="5943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067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1175</Words>
  <Application>Microsoft Macintosh PowerPoint</Application>
  <PresentationFormat>Widescreen</PresentationFormat>
  <Paragraphs>148</Paragraphs>
  <Slides>31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Aldhabi</vt:lpstr>
      <vt:lpstr>Algerian</vt:lpstr>
      <vt:lpstr>Arial</vt:lpstr>
      <vt:lpstr>CalibreWeb</vt:lpstr>
      <vt:lpstr>Calibri</vt:lpstr>
      <vt:lpstr>Calibri Light</vt:lpstr>
      <vt:lpstr>Open Sans</vt:lpstr>
      <vt:lpstr>Wingdings</vt:lpstr>
      <vt:lpstr>Office Theme</vt:lpstr>
      <vt:lpstr>Twitter Streaming and  Analysis </vt:lpstr>
      <vt:lpstr>outline </vt:lpstr>
      <vt:lpstr>Introduction</vt:lpstr>
      <vt:lpstr>Tools we used</vt:lpstr>
      <vt:lpstr>signing up for twitter developer account</vt:lpstr>
      <vt:lpstr>PowerPoint Presentation</vt:lpstr>
      <vt:lpstr>Kafka as stream-processing software platform</vt:lpstr>
      <vt:lpstr>Kafka as stream-processing software platform</vt:lpstr>
      <vt:lpstr>Kafka as stream-processing software platform</vt:lpstr>
      <vt:lpstr>Kafka as stream-processing software platform</vt:lpstr>
      <vt:lpstr>PowerPoint Presentation</vt:lpstr>
      <vt:lpstr>Kafka as stream-processing software platform (Commands to install kafka and client interactions on centos 6.7)</vt:lpstr>
      <vt:lpstr>twitter producer Code and dependencies</vt:lpstr>
      <vt:lpstr>twit producer Code and dependencies</vt:lpstr>
      <vt:lpstr>twit consumer Code and dependencies</vt:lpstr>
      <vt:lpstr>twit consumer Code and dependencies</vt:lpstr>
      <vt:lpstr>Saving streamed data as parquet and hive table </vt:lpstr>
      <vt:lpstr>Spark SQL</vt:lpstr>
      <vt:lpstr>Spark SQL</vt:lpstr>
      <vt:lpstr>Spark SQL cont.…</vt:lpstr>
      <vt:lpstr>Spark SQL cont.…</vt:lpstr>
      <vt:lpstr>Data Visualization </vt:lpstr>
      <vt:lpstr>Outline </vt:lpstr>
      <vt:lpstr>Software and package used </vt:lpstr>
      <vt:lpstr>Why jupyter notebook</vt:lpstr>
      <vt:lpstr>Environment setting and communication</vt:lpstr>
      <vt:lpstr>parkdf = hive_context. sql("SELECT lang as Language,deviceused,COUNT(*)as NoOfUsers from tweets_record3 WHERE lang in('en','es','fr')and" +       " deviceused in('Twitter for Android','Twitter for iPhone','Twitter Web App') GROUP BY lang,deviceused  ORDER BY lang,deviceused DESC")</vt:lpstr>
      <vt:lpstr>Top five  language used in percent.</vt:lpstr>
      <vt:lpstr>variety is the spice of life</vt:lpstr>
      <vt:lpstr>PowerPoint Presentation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Streaming and  Analysis </dc:title>
  <dc:creator>Demisew Teferi Mokonnen</dc:creator>
  <cp:lastModifiedBy>Demisew Teferi Mokonnen</cp:lastModifiedBy>
  <cp:revision>2</cp:revision>
  <dcterms:created xsi:type="dcterms:W3CDTF">2020-06-19T01:06:09Z</dcterms:created>
  <dcterms:modified xsi:type="dcterms:W3CDTF">2020-06-19T01:12:30Z</dcterms:modified>
</cp:coreProperties>
</file>